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339" r:id="rId2"/>
    <p:sldId id="340" r:id="rId3"/>
    <p:sldId id="356" r:id="rId4"/>
    <p:sldId id="359" r:id="rId5"/>
    <p:sldId id="360" r:id="rId6"/>
    <p:sldId id="361" r:id="rId7"/>
  </p:sldIdLst>
  <p:sldSz cx="12192000" cy="6858000"/>
  <p:notesSz cx="6794500" cy="9906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  <p15:guide id="3" orient="horz" pos="2140">
          <p15:clr>
            <a:srgbClr val="A4A3A4"/>
          </p15:clr>
        </p15:guide>
        <p15:guide id="4" pos="380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FFB9"/>
    <a:srgbClr val="CCFF99"/>
    <a:srgbClr val="D0EECE"/>
    <a:srgbClr val="FFFFCC"/>
    <a:srgbClr val="CCFFCC"/>
    <a:srgbClr val="A9F395"/>
    <a:srgbClr val="FF99CC"/>
    <a:srgbClr val="FFFFFF"/>
    <a:srgbClr val="FF3300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3214" autoAdjust="0"/>
  </p:normalViewPr>
  <p:slideViewPr>
    <p:cSldViewPr snapToGrid="0">
      <p:cViewPr varScale="1">
        <p:scale>
          <a:sx n="64" d="100"/>
          <a:sy n="64" d="100"/>
        </p:scale>
        <p:origin x="728" y="44"/>
      </p:cViewPr>
      <p:guideLst>
        <p:guide orient="horz" pos="2137"/>
        <p:guide pos="3817"/>
        <p:guide orient="horz" pos="2140"/>
        <p:guide pos="38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4DEB5-737F-4C7E-BF11-6A957153ED54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8100" y="940911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E86BC-EAEC-4F13-A243-FC3F93BB94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3843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289B5-24EA-40C4-8C34-509CC012A131}" type="datetimeFigureOut">
              <a:rPr lang="ru-RU" smtClean="0"/>
              <a:t>03.06.2020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67263"/>
            <a:ext cx="5435600" cy="39004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8100" y="9409113"/>
            <a:ext cx="294481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1707-13A4-44C5-969F-C41BB226F6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4992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1707-13A4-44C5-969F-C41BB226F6A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75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F7152-9F82-4F53-AC05-2F90FC679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43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F7152-9F82-4F53-AC05-2F90FC679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824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F7152-9F82-4F53-AC05-2F90FC679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888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F7152-9F82-4F53-AC05-2F90FC679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5386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F7152-9F82-4F53-AC05-2F90FC679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636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F7152-9F82-4F53-AC05-2F90FC679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899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F7152-9F82-4F53-AC05-2F90FC679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638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F7152-9F82-4F53-AC05-2F90FC679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87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F7152-9F82-4F53-AC05-2F90FC679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209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F7152-9F82-4F53-AC05-2F90FC679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021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F7152-9F82-4F53-AC05-2F90FC679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58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F7152-9F82-4F53-AC05-2F90FC679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58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fedconsultant.ca.sbrf.ru/cons/cgi/online.cgi?req=doc&amp;base=LAW&amp;n=350817&amp;date=26.05.2020&amp;dst=104237&amp;fld=134" TargetMode="External"/><Relationship Id="rId13" Type="http://schemas.openxmlformats.org/officeDocument/2006/relationships/hyperlink" Target="http://fedconsultant.ca.sbrf.ru/cons/cgi/online.cgi?req=doc&amp;base=LAW&amp;n=350641&amp;date=26.05.2020&amp;dst=100011&amp;fld=134" TargetMode="External"/><Relationship Id="rId18" Type="http://schemas.openxmlformats.org/officeDocument/2006/relationships/hyperlink" Target="http://fedconsultant.ca.sbrf.ru/cons/cgi/online.cgi?req=doc&amp;base=LAW&amp;n=350817&amp;date=26.05.2020&amp;dst=105507&amp;fld=134" TargetMode="External"/><Relationship Id="rId26" Type="http://schemas.openxmlformats.org/officeDocument/2006/relationships/hyperlink" Target="http://fedconsultant.ca.sbrf.ru/cons/cgi/online.cgi?req=doc&amp;base=LAW&amp;n=350817&amp;date=26.05.2020&amp;dst=105198&amp;fld=134" TargetMode="External"/><Relationship Id="rId3" Type="http://schemas.openxmlformats.org/officeDocument/2006/relationships/hyperlink" Target="http://fedconsultant.ca.sbrf.ru/cons/cgi/online.cgi?req=doc&amp;base=LAW&amp;n=350817&amp;date=26.05.2020&amp;dst=103940&amp;fld=134" TargetMode="External"/><Relationship Id="rId21" Type="http://schemas.openxmlformats.org/officeDocument/2006/relationships/hyperlink" Target="http://fedconsultant.ca.sbrf.ru/cons/cgi/online.cgi?req=doc&amp;base=LAW&amp;n=350817&amp;date=26.05.2020&amp;dst=105118&amp;fld=134" TargetMode="External"/><Relationship Id="rId34" Type="http://schemas.openxmlformats.org/officeDocument/2006/relationships/hyperlink" Target="http://fedconsultant.ca.sbrf.ru/cons/cgi/online.cgi?req=doc&amp;base=LAW&amp;n=350817&amp;date=26.05.2020&amp;dst=103030&amp;fld=134" TargetMode="External"/><Relationship Id="rId7" Type="http://schemas.openxmlformats.org/officeDocument/2006/relationships/hyperlink" Target="http://fedconsultant.ca.sbrf.ru/cons/cgi/online.cgi?req=doc&amp;base=LAW&amp;n=350817&amp;date=26.05.2020&amp;dst=39&amp;fld=134" TargetMode="External"/><Relationship Id="rId12" Type="http://schemas.openxmlformats.org/officeDocument/2006/relationships/hyperlink" Target="http://fedconsultant.ca.sbrf.ru/cons/cgi/online.cgi?req=doc&amp;base=LAW&amp;n=350817&amp;date=26.05.2020&amp;dst=105470&amp;fld=134" TargetMode="External"/><Relationship Id="rId17" Type="http://schemas.openxmlformats.org/officeDocument/2006/relationships/hyperlink" Target="http://fedconsultant.ca.sbrf.ru/cons/cgi/online.cgi?req=doc&amp;base=LAW&amp;n=352329&amp;date=26.05.2020&amp;dst=100009&amp;fld=134" TargetMode="External"/><Relationship Id="rId25" Type="http://schemas.openxmlformats.org/officeDocument/2006/relationships/hyperlink" Target="http://fedconsultant.ca.sbrf.ru/cons/cgi/online.cgi?req=doc&amp;base=LAW&amp;n=350817&amp;date=26.05.2020&amp;dst=105437&amp;fld=134" TargetMode="External"/><Relationship Id="rId33" Type="http://schemas.openxmlformats.org/officeDocument/2006/relationships/hyperlink" Target="http://fedconsultant.ca.sbrf.ru/cons/cgi/online.cgi?req=doc&amp;base=LAW&amp;n=350817&amp;date=26.05.2020&amp;dst=103028&amp;fld=134" TargetMode="External"/><Relationship Id="rId2" Type="http://schemas.openxmlformats.org/officeDocument/2006/relationships/hyperlink" Target="http://fedconsultant.ca.sbrf.ru/cons/cgi/online.cgi?req=doc&amp;base=LAW&amp;n=350817&amp;date=26.05.2020" TargetMode="External"/><Relationship Id="rId16" Type="http://schemas.openxmlformats.org/officeDocument/2006/relationships/hyperlink" Target="http://fedconsultant.ca.sbrf.ru/cons/cgi/online.cgi?req=doc&amp;base=LAW&amp;n=350817&amp;date=26.05.2020&amp;dst=102679&amp;fld=134" TargetMode="External"/><Relationship Id="rId20" Type="http://schemas.openxmlformats.org/officeDocument/2006/relationships/hyperlink" Target="http://fedconsultant.ca.sbrf.ru/cons/cgi/online.cgi?req=doc&amp;base=LAW&amp;n=350817&amp;date=26.05.2020&amp;dst=105405&amp;fld=134" TargetMode="External"/><Relationship Id="rId29" Type="http://schemas.openxmlformats.org/officeDocument/2006/relationships/hyperlink" Target="http://fedconsultant.ca.sbrf.ru/cons/cgi/online.cgi?req=doc&amp;base=LAW&amp;n=350817&amp;date=26.05.2020&amp;dst=105599&amp;fld=134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fedconsultant.ca.sbrf.ru/cons/cgi/online.cgi?req=doc&amp;base=LAW&amp;n=350817&amp;date=26.05.2020&amp;dst=104124&amp;fld=134" TargetMode="External"/><Relationship Id="rId11" Type="http://schemas.openxmlformats.org/officeDocument/2006/relationships/hyperlink" Target="http://fedconsultant.ca.sbrf.ru/cons/cgi/online.cgi?req=doc&amp;base=LAW&amp;n=350081&amp;date=26.05.2020&amp;dst=100006&amp;fld=134" TargetMode="External"/><Relationship Id="rId24" Type="http://schemas.openxmlformats.org/officeDocument/2006/relationships/hyperlink" Target="http://fedconsultant.ca.sbrf.ru/cons/cgi/online.cgi?req=doc&amp;base=LAW&amp;n=350817&amp;date=26.05.2020&amp;dst=105361&amp;fld=134" TargetMode="External"/><Relationship Id="rId32" Type="http://schemas.openxmlformats.org/officeDocument/2006/relationships/hyperlink" Target="http://fedconsultant.ca.sbrf.ru/cons/cgi/online.cgi?req=doc&amp;base=LAW&amp;n=350641&amp;date=26.05.2020&amp;dst=100016&amp;fld=134" TargetMode="External"/><Relationship Id="rId5" Type="http://schemas.openxmlformats.org/officeDocument/2006/relationships/hyperlink" Target="http://fedconsultant.ca.sbrf.ru/cons/cgi/online.cgi?req=doc&amp;base=LAW&amp;n=350817&amp;date=26.05.2020&amp;dst=104112&amp;fld=134" TargetMode="External"/><Relationship Id="rId15" Type="http://schemas.openxmlformats.org/officeDocument/2006/relationships/hyperlink" Target="http://fedconsultant.ca.sbrf.ru/cons/cgi/online.cgi?req=doc&amp;base=LAW&amp;n=350641&amp;date=26.05.2020&amp;dst=100014&amp;fld=134" TargetMode="External"/><Relationship Id="rId23" Type="http://schemas.openxmlformats.org/officeDocument/2006/relationships/hyperlink" Target="http://fedconsultant.ca.sbrf.ru/cons/cgi/online.cgi?req=doc&amp;base=LAW&amp;n=350817&amp;date=26.05.2020&amp;dst=104326&amp;fld=134" TargetMode="External"/><Relationship Id="rId28" Type="http://schemas.openxmlformats.org/officeDocument/2006/relationships/hyperlink" Target="http://fedconsultant.ca.sbrf.ru/cons/cgi/online.cgi?req=doc&amp;base=LAW&amp;n=350817&amp;date=26.05.2020&amp;dst=105863&amp;fld=134" TargetMode="External"/><Relationship Id="rId10" Type="http://schemas.openxmlformats.org/officeDocument/2006/relationships/hyperlink" Target="http://fedconsultant.ca.sbrf.ru/cons/cgi/online.cgi?req=doc&amp;base=LAW&amp;n=350817&amp;date=26.05.2020&amp;dst=104420&amp;fld=134" TargetMode="External"/><Relationship Id="rId19" Type="http://schemas.openxmlformats.org/officeDocument/2006/relationships/hyperlink" Target="http://fedconsultant.ca.sbrf.ru/cons/cgi/online.cgi?req=doc&amp;base=LAW&amp;n=350817&amp;date=26.05.2020&amp;dst=105871&amp;fld=134" TargetMode="External"/><Relationship Id="rId31" Type="http://schemas.openxmlformats.org/officeDocument/2006/relationships/hyperlink" Target="http://fedconsultant.ca.sbrf.ru/cons/cgi/online.cgi?req=doc&amp;base=LAW&amp;n=350817&amp;date=26.05.2020&amp;dst=105393&amp;fld=134" TargetMode="External"/><Relationship Id="rId4" Type="http://schemas.openxmlformats.org/officeDocument/2006/relationships/hyperlink" Target="http://fedconsultant.ca.sbrf.ru/cons/cgi/online.cgi?req=doc&amp;base=LAW&amp;n=350817&amp;date=26.05.2020&amp;dst=103990&amp;fld=134" TargetMode="External"/><Relationship Id="rId9" Type="http://schemas.openxmlformats.org/officeDocument/2006/relationships/hyperlink" Target="http://fedconsultant.ca.sbrf.ru/cons/cgi/online.cgi?req=doc&amp;base=LAW&amp;n=350817&amp;date=26.05.2020&amp;dst=105444&amp;fld=134" TargetMode="External"/><Relationship Id="rId14" Type="http://schemas.openxmlformats.org/officeDocument/2006/relationships/hyperlink" Target="http://fedconsultant.ca.sbrf.ru/cons/cgi/online.cgi?req=doc&amp;base=LAW&amp;n=350817&amp;date=26.05.2020&amp;dst=105476&amp;fld=134" TargetMode="External"/><Relationship Id="rId22" Type="http://schemas.openxmlformats.org/officeDocument/2006/relationships/hyperlink" Target="http://fedconsultant.ca.sbrf.ru/cons/cgi/online.cgi?req=doc&amp;base=LAW&amp;n=350817&amp;date=26.05.2020&amp;dst=104307&amp;fld=134" TargetMode="External"/><Relationship Id="rId27" Type="http://schemas.openxmlformats.org/officeDocument/2006/relationships/hyperlink" Target="http://fedconsultant.ca.sbrf.ru/cons/cgi/online.cgi?req=doc&amp;base=LAW&amp;n=350817&amp;date=26.05.2020&amp;dst=105555&amp;fld=134" TargetMode="External"/><Relationship Id="rId30" Type="http://schemas.openxmlformats.org/officeDocument/2006/relationships/hyperlink" Target="http://fedconsultant.ca.sbrf.ru/cons/cgi/online.cgi?req=doc&amp;base=LAW&amp;n=350081&amp;date=26.05.2020&amp;dst=100009&amp;fld=134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fedconsultant.ca.sbrf.ru/cons/cgi/online.cgi?req=doc&amp;base=LAW&amp;n=350817&amp;date=26.05.2020&amp;dst=103578&amp;fld=134" TargetMode="External"/><Relationship Id="rId13" Type="http://schemas.openxmlformats.org/officeDocument/2006/relationships/hyperlink" Target="http://fedconsultant.ca.sbrf.ru/cons/cgi/online.cgi?req=doc&amp;base=LAW&amp;n=350817&amp;date=26.05.2020&amp;dst=103780&amp;fld=134" TargetMode="External"/><Relationship Id="rId3" Type="http://schemas.openxmlformats.org/officeDocument/2006/relationships/hyperlink" Target="http://fedconsultant.ca.sbrf.ru/cons/cgi/online.cgi?req=doc&amp;base=LAW&amp;n=350817&amp;date=26.05.2020&amp;dst=103046&amp;fld=134" TargetMode="External"/><Relationship Id="rId7" Type="http://schemas.openxmlformats.org/officeDocument/2006/relationships/hyperlink" Target="http://fedconsultant.ca.sbrf.ru/cons/cgi/online.cgi?req=doc&amp;base=LAW&amp;n=350817&amp;date=26.05.2020&amp;dst=103098&amp;fld=134" TargetMode="External"/><Relationship Id="rId12" Type="http://schemas.openxmlformats.org/officeDocument/2006/relationships/hyperlink" Target="http://fedconsultant.ca.sbrf.ru/cons/cgi/online.cgi?req=doc&amp;base=LAW&amp;n=350817&amp;date=26.05.2020&amp;dst=103750&amp;fld=134" TargetMode="External"/><Relationship Id="rId17" Type="http://schemas.openxmlformats.org/officeDocument/2006/relationships/hyperlink" Target="http://fedconsultant.ca.sbrf.ru/cons/cgi/online.cgi?req=doc&amp;base=LAW&amp;n=352329&amp;date=26.05.2020&amp;dst=100021&amp;fld=134" TargetMode="External"/><Relationship Id="rId2" Type="http://schemas.openxmlformats.org/officeDocument/2006/relationships/hyperlink" Target="http://fedconsultant.ca.sbrf.ru/cons/cgi/online.cgi?req=doc&amp;base=LAW&amp;n=350817&amp;date=26.05.2020" TargetMode="External"/><Relationship Id="rId16" Type="http://schemas.openxmlformats.org/officeDocument/2006/relationships/hyperlink" Target="http://fedconsultant.ca.sbrf.ru/cons/cgi/online.cgi?req=doc&amp;base=LAW&amp;n=350817&amp;date=26.05.2020&amp;dst=103906&amp;fld=134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fedconsultant.ca.sbrf.ru/cons/cgi/online.cgi?req=doc&amp;base=LAW&amp;n=350817&amp;date=26.05.2020&amp;dst=103096&amp;fld=134" TargetMode="External"/><Relationship Id="rId11" Type="http://schemas.openxmlformats.org/officeDocument/2006/relationships/hyperlink" Target="http://fedconsultant.ca.sbrf.ru/cons/cgi/online.cgi?req=doc&amp;base=LAW&amp;n=350817&amp;date=26.05.2020&amp;dst=103688&amp;fld=134" TargetMode="External"/><Relationship Id="rId5" Type="http://schemas.openxmlformats.org/officeDocument/2006/relationships/hyperlink" Target="http://fedconsultant.ca.sbrf.ru/cons/cgi/online.cgi?req=doc&amp;base=LAW&amp;n=350817&amp;date=26.05.2020&amp;dst=103078&amp;fld=134" TargetMode="External"/><Relationship Id="rId15" Type="http://schemas.openxmlformats.org/officeDocument/2006/relationships/hyperlink" Target="http://fedconsultant.ca.sbrf.ru/cons/cgi/online.cgi?req=doc&amp;base=LAW&amp;n=350817&amp;date=26.05.2020&amp;dst=103884&amp;fld=134" TargetMode="External"/><Relationship Id="rId10" Type="http://schemas.openxmlformats.org/officeDocument/2006/relationships/hyperlink" Target="http://fedconsultant.ca.sbrf.ru/cons/cgi/online.cgi?req=doc&amp;base=LAW&amp;n=350817&amp;date=26.05.2020&amp;dst=103672&amp;fld=134" TargetMode="External"/><Relationship Id="rId4" Type="http://schemas.openxmlformats.org/officeDocument/2006/relationships/hyperlink" Target="http://fedconsultant.ca.sbrf.ru/cons/cgi/online.cgi?req=doc&amp;base=LAW&amp;n=350817&amp;date=26.05.2020&amp;dst=103048&amp;fld=134" TargetMode="External"/><Relationship Id="rId9" Type="http://schemas.openxmlformats.org/officeDocument/2006/relationships/hyperlink" Target="http://fedconsultant.ca.sbrf.ru/cons/cgi/online.cgi?req=doc&amp;base=LAW&amp;n=352329&amp;date=26.05.2020&amp;dst=100014&amp;fld=134" TargetMode="External"/><Relationship Id="rId14" Type="http://schemas.openxmlformats.org/officeDocument/2006/relationships/hyperlink" Target="http://fedconsultant.ca.sbrf.ru/cons/cgi/online.cgi?req=doc&amp;base=LAW&amp;n=350817&amp;date=26.05.2020&amp;dst=103878&amp;fld=134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953"/>
            <a:ext cx="12192000" cy="7427512"/>
          </a:xfrm>
          <a:prstGeom prst="rect">
            <a:avLst/>
          </a:prstGeom>
          <a:solidFill>
            <a:srgbClr val="DC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111440">
              <a:defRPr/>
            </a:pPr>
            <a:endParaRPr lang="ru-RU" b="1" kern="0" dirty="0">
              <a:latin typeface="Century Gothic" panose="020B0502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87863"/>
            <a:ext cx="10515600" cy="352895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+mn-ea"/>
                <a:cs typeface="+mn-cs"/>
              </a:rPr>
              <a:t>КРЕДИТ ПОД 2%</a:t>
            </a:r>
            <a:br>
              <a:rPr lang="ru-RU" sz="3200" b="1" dirty="0" smtClean="0">
                <a:solidFill>
                  <a:srgbClr val="002060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lang="ru-RU" sz="2000" dirty="0" smtClean="0">
                <a:solidFill>
                  <a:srgbClr val="002060"/>
                </a:solidFill>
                <a:latin typeface="Century Gothic" panose="020B0502020202020204" pitchFamily="34" charset="0"/>
                <a:ea typeface="+mn-ea"/>
                <a:cs typeface="+mn-cs"/>
              </a:rPr>
              <a:t>(в рамках Постановления Правительства №696)</a:t>
            </a:r>
            <a:endParaRPr lang="ru-RU" sz="3200" dirty="0">
              <a:solidFill>
                <a:srgbClr val="002060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AF7152-9F82-4F53-AC05-2F90FC679DE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07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1953"/>
            <a:ext cx="12192000" cy="1003063"/>
          </a:xfrm>
          <a:prstGeom prst="rect">
            <a:avLst/>
          </a:prstGeom>
          <a:solidFill>
            <a:srgbClr val="DC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111440">
              <a:defRPr/>
            </a:pPr>
            <a:endParaRPr lang="ru-RU" b="1" kern="0" dirty="0">
              <a:latin typeface="Century Gothic" panose="020B0502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6901" y="276395"/>
            <a:ext cx="11338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800">
                <a:latin typeface="Century Gothic" panose="020B0502020202020204" pitchFamily="34" charset="0"/>
              </a:defRPr>
            </a:lvl1pPr>
          </a:lstStyle>
          <a:p>
            <a:r>
              <a:rPr lang="ru-RU" sz="2000" b="1" dirty="0">
                <a:solidFill>
                  <a:srgbClr val="002060"/>
                </a:solidFill>
              </a:rPr>
              <a:t>«Кредит под 2%» - общие условия (1)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4650283"/>
              </p:ext>
            </p:extLst>
          </p:nvPr>
        </p:nvGraphicFramePr>
        <p:xfrm>
          <a:off x="208194" y="1001110"/>
          <a:ext cx="11775611" cy="529196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504526">
                  <a:extLst>
                    <a:ext uri="{9D8B030D-6E8A-4147-A177-3AD203B41FA5}">
                      <a16:colId xmlns:a16="http://schemas.microsoft.com/office/drawing/2014/main" val="2323537607"/>
                    </a:ext>
                  </a:extLst>
                </a:gridCol>
                <a:gridCol w="4583996">
                  <a:extLst>
                    <a:ext uri="{9D8B030D-6E8A-4147-A177-3AD203B41FA5}">
                      <a16:colId xmlns:a16="http://schemas.microsoft.com/office/drawing/2014/main" val="2481579244"/>
                    </a:ext>
                  </a:extLst>
                </a:gridCol>
                <a:gridCol w="4687089">
                  <a:extLst>
                    <a:ext uri="{9D8B030D-6E8A-4147-A177-3AD203B41FA5}">
                      <a16:colId xmlns:a16="http://schemas.microsoft.com/office/drawing/2014/main" val="2933731296"/>
                    </a:ext>
                  </a:extLst>
                </a:gridCol>
              </a:tblGrid>
              <a:tr h="394146">
                <a:tc rowSpan="5"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Требования к заемщику: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1.1. Субъект МСП в соответствии с 209-ФЗ (микро, малые)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1.2. Иные клиенты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070470"/>
                  </a:ext>
                </a:extLst>
              </a:tr>
              <a:tr h="527622">
                <a:tc vMerge="1">
                  <a:txBody>
                    <a:bodyPr/>
                    <a:lstStyle/>
                    <a:p>
                      <a:endParaRPr lang="ru-RU" sz="170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Tx/>
                        <a:buChar char="-"/>
                      </a:pPr>
                      <a:r>
                        <a:rPr lang="ru-RU" sz="1400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соответствие </a:t>
                      </a:r>
                      <a:r>
                        <a:rPr lang="ru-RU" sz="1400" b="1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основного/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ru-RU" sz="1400" b="1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дополнительного</a:t>
                      </a:r>
                      <a:r>
                        <a:rPr lang="ru-RU" sz="1400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ОКВЭД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соответствие только </a:t>
                      </a:r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основного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ОКВЭД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6933635"/>
                  </a:ext>
                </a:extLst>
              </a:tr>
              <a:tr h="1923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Оценка принадлежности ОКВЭД перечню ПП 434, ПП 696/ Заемщик включен в реестр социально ориентированных НО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(Постановление Правительства). 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ОКВЭД – по состоянию </a:t>
                      </a:r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 01.03.2020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ru-RU" sz="1700" b="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187187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400" b="1" kern="1200" baseline="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2.</a:t>
                      </a:r>
                      <a:r>
                        <a:rPr lang="ru-RU" sz="1400" kern="1200" baseline="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Деятельность </a:t>
                      </a:r>
                      <a:r>
                        <a:rPr lang="ru-RU" sz="1400" b="1" kern="1200" baseline="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не менее 6 месяцев</a:t>
                      </a:r>
                      <a:r>
                        <a:rPr lang="ru-RU" sz="1400" kern="1200" baseline="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10321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 sz="170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3.</a:t>
                      </a:r>
                      <a:r>
                        <a:rPr lang="ru-RU" sz="1400" kern="1200" baseline="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Нет 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процедуры банкротства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ru-RU" sz="170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1524874"/>
                  </a:ext>
                </a:extLst>
              </a:tr>
              <a:tr h="1015302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Цель кредита: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Текущая деятельность (вкл. погашение кредитов по программе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ЗП 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0%). 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400" b="1" kern="12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Не допускается: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 погашение иных кредитов, выплата дивидендов, выкуп собственных долей/акций в УК, благотворительность, предоставление/погашение займов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948320"/>
                  </a:ext>
                </a:extLst>
              </a:tr>
              <a:tr h="465720">
                <a:tc>
                  <a:txBody>
                    <a:bodyPr/>
                    <a:lstStyle/>
                    <a:p>
                      <a:r>
                        <a:rPr lang="ru-RU" sz="1400" b="1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Условия кредита: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НКЛ, период заключения - </a:t>
                      </a:r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01.06.2020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01.11.2020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0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Срок кредитования –</a:t>
                      </a:r>
                      <a:r>
                        <a:rPr lang="ru-RU" sz="1400" b="1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до 30.06.2021 (вкл.)</a:t>
                      </a:r>
                      <a:endParaRPr lang="ru-RU" sz="1400" kern="1200" baseline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1400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Период доступности </a:t>
                      </a:r>
                      <a:r>
                        <a:rPr lang="ru-RU" sz="1400" b="0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– до 01.12.2020 (не вкл.)</a:t>
                      </a:r>
                    </a:p>
                    <a:p>
                      <a:r>
                        <a:rPr lang="ru-RU" sz="1400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Базовый период – с 01.06.2020 по 30.11.2020</a:t>
                      </a:r>
                    </a:p>
                    <a:p>
                      <a:r>
                        <a:rPr lang="ru-RU" sz="1400" kern="1200" baseline="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Период наблюдения – с 01.12.2020 по 31.03.2020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5473102"/>
                  </a:ext>
                </a:extLst>
              </a:tr>
              <a:tr h="465720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Максимальная сумма кредита: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lvl="2" indent="0"/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Численность работников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 данным ФНС на </a:t>
                      </a:r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01.06.2020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* РРОТ (расчетный размер оплаты труда) * кол-во полных месяцев до 30.11.2020</a:t>
                      </a:r>
                      <a:endParaRPr lang="ru-RU" sz="1400" b="0" kern="1200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РРОТ = МРОТ*рай. коэфф.* выплаты в фонды (30%)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sz="1400" b="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6829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7951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1953"/>
            <a:ext cx="12192000" cy="1003063"/>
          </a:xfrm>
          <a:prstGeom prst="rect">
            <a:avLst/>
          </a:prstGeom>
          <a:solidFill>
            <a:srgbClr val="DC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111440">
              <a:defRPr/>
            </a:pPr>
            <a:endParaRPr lang="ru-RU" b="1" kern="0" dirty="0">
              <a:latin typeface="Century Gothic" panose="020B0502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6900" y="268746"/>
            <a:ext cx="11338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800">
                <a:latin typeface="Century Gothic" panose="020B0502020202020204" pitchFamily="34" charset="0"/>
              </a:defRPr>
            </a:lvl1pPr>
          </a:lstStyle>
          <a:p>
            <a:r>
              <a:rPr lang="ru-RU" sz="2000" b="1" dirty="0">
                <a:solidFill>
                  <a:srgbClr val="002060"/>
                </a:solidFill>
              </a:rPr>
              <a:t>«Кредит под 2%» - общие условия (2)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916694"/>
              </p:ext>
            </p:extLst>
          </p:nvPr>
        </p:nvGraphicFramePr>
        <p:xfrm>
          <a:off x="208194" y="1001110"/>
          <a:ext cx="11775611" cy="42976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352126">
                  <a:extLst>
                    <a:ext uri="{9D8B030D-6E8A-4147-A177-3AD203B41FA5}">
                      <a16:colId xmlns:a16="http://schemas.microsoft.com/office/drawing/2014/main" val="2323537607"/>
                    </a:ext>
                  </a:extLst>
                </a:gridCol>
                <a:gridCol w="9423485">
                  <a:extLst>
                    <a:ext uri="{9D8B030D-6E8A-4147-A177-3AD203B41FA5}">
                      <a16:colId xmlns:a16="http://schemas.microsoft.com/office/drawing/2014/main" val="24815792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Процентная ставка: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Базовый / период наблюдения – 2%</a:t>
                      </a:r>
                    </a:p>
                    <a:p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Период погашения – рыночная </a:t>
                      </a:r>
                      <a:r>
                        <a:rPr lang="ru-RU" sz="1400" b="0" kern="12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ставка</a:t>
                      </a:r>
                      <a:endParaRPr lang="ru-RU" sz="1400" b="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Оплата процентов переносится на период погашения</a:t>
                      </a:r>
                    </a:p>
                    <a:p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Прочие комиссии/платы  отсутствуют (</a:t>
                      </a:r>
                      <a:r>
                        <a:rPr lang="ru-RU" sz="1400" b="0" kern="1200" dirty="0" err="1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искл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 – штрафные санкции)</a:t>
                      </a:r>
                    </a:p>
                    <a:p>
                      <a:endParaRPr lang="ru-RU" sz="1400" b="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3199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Порядок выдачи: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Ежемесячно, не более 2-х кратного 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РРОТ * численность </a:t>
                      </a:r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 данным ФНС</a:t>
                      </a:r>
                      <a:r>
                        <a:rPr lang="ru-RU" sz="1400" kern="12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01.06.2020</a:t>
                      </a:r>
                    </a:p>
                    <a:p>
                      <a:endParaRPr lang="ru-RU" sz="140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36114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Период погашения: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В течении 3-х мес. равными долями по графику: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после базового периода – 28.12.2020, 28.01.2021, 01.03.2021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после периода наблюдения – 30.04.2021, 30.05.2021, 30.06.021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sz="140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29807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Условия для установления периода наблюдения: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численность работников в </a:t>
                      </a:r>
                      <a:r>
                        <a:rPr lang="ru-RU" sz="1400" kern="1200" dirty="0" err="1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теч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. базового периода не менее 80% от численности на 01.06.2020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 25.11.2020 нет процедуры банкротства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ru-RU" sz="140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При установлении периода наблюдения – уведомление Заемщику до 30.11.2020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993888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Обеспечение: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2" indent="0"/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Гарантия ВЭБ в размере 85% от суммы кредита (гарантия рамочная)</a:t>
                      </a:r>
                    </a:p>
                    <a:p>
                      <a:pPr marL="0" lvl="2" indent="0"/>
                      <a:endParaRPr lang="ru-RU" sz="1400" b="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  <a:p>
                      <a:pPr marL="0" lvl="2" indent="0"/>
                      <a:endParaRPr lang="ru-RU" sz="1400" b="0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6488119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91608"/>
              </p:ext>
            </p:extLst>
          </p:nvPr>
        </p:nvGraphicFramePr>
        <p:xfrm>
          <a:off x="208194" y="5298790"/>
          <a:ext cx="11775611" cy="1371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352126">
                  <a:extLst>
                    <a:ext uri="{9D8B030D-6E8A-4147-A177-3AD203B41FA5}">
                      <a16:colId xmlns:a16="http://schemas.microsoft.com/office/drawing/2014/main" val="2323537607"/>
                    </a:ext>
                  </a:extLst>
                </a:gridCol>
                <a:gridCol w="9423485">
                  <a:extLst>
                    <a:ext uri="{9D8B030D-6E8A-4147-A177-3AD203B41FA5}">
                      <a16:colId xmlns:a16="http://schemas.microsoft.com/office/drawing/2014/main" val="24815792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Условия списания задолженности: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По состоянию на 01.04.2021: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договор переведен на период наблюдения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нет процедуры банкротства 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средняя ЗП в период наблюдения ≥ МРОТ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численность работников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01.03.2021 ≥ 90%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от численности 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на 01.06.2020 –  </a:t>
                      </a:r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списание100%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численность работников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01.03.2021 ≥ 80% </a:t>
                      </a:r>
                      <a:r>
                        <a:rPr lang="ru-RU" sz="1400" b="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от численности</a:t>
                      </a:r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на 01.06.2020 –  </a:t>
                      </a:r>
                      <a:r>
                        <a:rPr lang="ru-RU" sz="1400" b="1" kern="1200" dirty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списание 50</a:t>
                      </a:r>
                      <a:r>
                        <a:rPr lang="ru-RU" sz="1400" b="1" kern="1200" dirty="0" smtClean="0">
                          <a:solidFill>
                            <a:srgbClr val="00206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%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1983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607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1953"/>
            <a:ext cx="12192000" cy="1003063"/>
          </a:xfrm>
          <a:prstGeom prst="rect">
            <a:avLst/>
          </a:prstGeom>
          <a:solidFill>
            <a:srgbClr val="DC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111440">
              <a:defRPr/>
            </a:pPr>
            <a:endParaRPr lang="ru-RU" b="1" kern="0" dirty="0">
              <a:latin typeface="Century Gothic" panose="020B0502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6901" y="276395"/>
            <a:ext cx="11338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800">
                <a:latin typeface="Century Gothic" panose="020B0502020202020204" pitchFamily="34" charset="0"/>
              </a:defRPr>
            </a:lvl1pPr>
          </a:lstStyle>
          <a:p>
            <a:r>
              <a:rPr lang="ru-RU" sz="2000" b="1" dirty="0">
                <a:solidFill>
                  <a:srgbClr val="002060"/>
                </a:solidFill>
              </a:rPr>
              <a:t>Перечень пострадавших отраслей по ПП 434 (1)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53FC13-F859-4D48-81BB-427EADCD200F}"/>
              </a:ext>
            </a:extLst>
          </p:cNvPr>
          <p:cNvSpPr txBox="1"/>
          <p:nvPr/>
        </p:nvSpPr>
        <p:spPr>
          <a:xfrm>
            <a:off x="426901" y="1158241"/>
            <a:ext cx="115212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100" dirty="0">
                <a:solidFill>
                  <a:srgbClr val="002060"/>
                </a:solidFill>
                <a:latin typeface="Century Gothic" panose="020B0502020202020204" pitchFamily="34" charset="0"/>
              </a:rPr>
              <a:t>ПЕРЕЧЕНЬ ОТРАСЛЕЙ РОССИЙСКОЙ ЭКОНОМИКИ, В НАИБОЛЬШЕЙ СТЕПЕНИ ПОСТРАДАВШИХ В УСЛОВИЯХ УХУДШЕНИЯ СИТУАЦИИ В РЕЗУЛЬТАТЕ РАСПРОСТРАНЕНИЯ НОВОЙ КОРОНАВИРУСНОЙ ИНФЕКЦИИ  (в ред. Постановлений Правительства РФ от 10.04.2020 N 479, от 18.04.2020 N 540, от 12.05.2020 N 657)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1EDDB757-0488-4A37-96E0-B29EC846C5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7834276"/>
              </p:ext>
            </p:extLst>
          </p:nvPr>
        </p:nvGraphicFramePr>
        <p:xfrm>
          <a:off x="213542" y="1636675"/>
          <a:ext cx="5665544" cy="5309580"/>
        </p:xfrm>
        <a:graphic>
          <a:graphicData uri="http://schemas.openxmlformats.org/drawingml/2006/table">
            <a:tbl>
              <a:tblPr/>
              <a:tblGrid>
                <a:gridCol w="4568041">
                  <a:extLst>
                    <a:ext uri="{9D8B030D-6E8A-4147-A177-3AD203B41FA5}">
                      <a16:colId xmlns:a16="http://schemas.microsoft.com/office/drawing/2014/main" val="3924939241"/>
                    </a:ext>
                  </a:extLst>
                </a:gridCol>
                <a:gridCol w="1097503">
                  <a:extLst>
                    <a:ext uri="{9D8B030D-6E8A-4147-A177-3AD203B41FA5}">
                      <a16:colId xmlns:a16="http://schemas.microsoft.com/office/drawing/2014/main" val="3088694325"/>
                    </a:ext>
                  </a:extLst>
                </a:gridCol>
              </a:tblGrid>
              <a:tr h="1792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Сфера деятельности, наименование вида экономической деятельности</a:t>
                      </a:r>
                    </a:p>
                  </a:txBody>
                  <a:tcPr marL="7353" marR="7353" marT="12096" marB="12096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Код </a:t>
                      </a:r>
                      <a:r>
                        <a:rPr lang="ru-RU" sz="1000" u="none" strike="noStrike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ОКВЭД 2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8048186"/>
                  </a:ext>
                </a:extLst>
              </a:tr>
              <a:tr h="1792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Авиаперевозки, аэропортовая деятельность, автоперевозки</a:t>
                      </a:r>
                    </a:p>
                  </a:txBody>
                  <a:tcPr marL="7353" marR="7353" marT="12096" marB="1209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229933"/>
                  </a:ext>
                </a:extLst>
              </a:tr>
              <a:tr h="179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прочего сухопутного пассажирского транспорта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49.3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0403681"/>
                  </a:ext>
                </a:extLst>
              </a:tr>
              <a:tr h="179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автомобильного грузового транспорта и услуги по перевозкам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49.4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806496"/>
                  </a:ext>
                </a:extLst>
              </a:tr>
              <a:tr h="179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пассажирского воздушного транспорта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51.1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7682710"/>
                  </a:ext>
                </a:extLst>
              </a:tr>
              <a:tr h="179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грузового воздушного транспорта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51.21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3468459"/>
                  </a:ext>
                </a:extLst>
              </a:tr>
              <a:tr h="179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автовокзалов и автостанций</a:t>
                      </a:r>
                    </a:p>
                  </a:txBody>
                  <a:tcPr marL="7353" marR="7353" marT="12096" marB="120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52.21.21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425820"/>
                  </a:ext>
                </a:extLst>
              </a:tr>
              <a:tr h="179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вспомогательная, связанная с воздушным транспортом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8"/>
                        </a:rPr>
                        <a:t>52.23.1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8522961"/>
                  </a:ext>
                </a:extLst>
              </a:tr>
              <a:tr h="1792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Культура, организация досуга и развлечений</a:t>
                      </a:r>
                    </a:p>
                  </a:txBody>
                  <a:tcPr marL="7353" marR="7353" marT="12096" marB="120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0418322"/>
                  </a:ext>
                </a:extLst>
              </a:tr>
              <a:tr h="345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творческая, деятельность в области искусства и организации развлечений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9"/>
                        </a:rPr>
                        <a:t>90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9772113"/>
                  </a:ext>
                </a:extLst>
              </a:tr>
              <a:tr h="179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в области демонстрации кинофильмов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0"/>
                        </a:rPr>
                        <a:t>59.14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2008260"/>
                  </a:ext>
                </a:extLst>
              </a:tr>
              <a:tr h="179239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(введено </a:t>
                      </a: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Постановлением</a:t>
                      </a: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Правительства РФ от 10.04.2020 N 479)</a:t>
                      </a:r>
                    </a:p>
                  </a:txBody>
                  <a:tcPr marL="7353" marR="7353" marT="12096" marB="120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4974493"/>
                  </a:ext>
                </a:extLst>
              </a:tr>
              <a:tr h="179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музеев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2"/>
                        </a:rPr>
                        <a:t>91.02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4837242"/>
                  </a:ext>
                </a:extLst>
              </a:tr>
              <a:tr h="179239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(введено </a:t>
                      </a: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3"/>
                        </a:rPr>
                        <a:t>Постановлением</a:t>
                      </a: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Правительства РФ от 18.04.2020 N 540)</a:t>
                      </a:r>
                    </a:p>
                  </a:txBody>
                  <a:tcPr marL="7353" marR="7353" marT="12096" marB="120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217662"/>
                  </a:ext>
                </a:extLst>
              </a:tr>
              <a:tr h="179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зоопарков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4"/>
                        </a:rPr>
                        <a:t>91.04.1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4061181"/>
                  </a:ext>
                </a:extLst>
              </a:tr>
              <a:tr h="179239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(введено </a:t>
                      </a: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5"/>
                        </a:rPr>
                        <a:t>Постановлением</a:t>
                      </a: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Правительства РФ от 18.04.2020 N 540)</a:t>
                      </a:r>
                    </a:p>
                  </a:txBody>
                  <a:tcPr marL="7353" marR="7353" marT="12096" marB="120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284747"/>
                  </a:ext>
                </a:extLst>
              </a:tr>
              <a:tr h="179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изделий народных художественных промыслов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6"/>
                        </a:rPr>
                        <a:t>32.99.8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8091111"/>
                  </a:ext>
                </a:extLst>
              </a:tr>
              <a:tr h="179239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(введено </a:t>
                      </a: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7"/>
                        </a:rPr>
                        <a:t>Постановлением</a:t>
                      </a: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Правительства РФ от 12.05.2020 N 657)</a:t>
                      </a:r>
                    </a:p>
                  </a:txBody>
                  <a:tcPr marL="7353" marR="7353" marT="12096" marB="120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680531"/>
                  </a:ext>
                </a:extLst>
              </a:tr>
              <a:tr h="1792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Физкультурно-оздоровительная деятельность и спорт</a:t>
                      </a:r>
                    </a:p>
                  </a:txBody>
                  <a:tcPr marL="7353" marR="7353" marT="12096" marB="120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2727546"/>
                  </a:ext>
                </a:extLst>
              </a:tr>
              <a:tr h="179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в области спорта, отдыха и развлечений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8"/>
                        </a:rPr>
                        <a:t>93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1506607"/>
                  </a:ext>
                </a:extLst>
              </a:tr>
              <a:tr h="179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физкультурно-оздоровительная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9"/>
                        </a:rPr>
                        <a:t>96.04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6699712"/>
                  </a:ext>
                </a:extLst>
              </a:tr>
              <a:tr h="1792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санаторно-курортных организаций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0"/>
                        </a:rPr>
                        <a:t>86.90.4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3245821"/>
                  </a:ext>
                </a:extLst>
              </a:tr>
              <a:tr h="34504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Деятельность туристических агентств и прочих организаций, предоставляющих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услуги в сфере туризма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695316"/>
                  </a:ext>
                </a:extLst>
              </a:tr>
              <a:tr h="3450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туристических агентств и прочих организаций, предоставляющих услуги в сфере туризма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1"/>
                        </a:rPr>
                        <a:t>79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9742748"/>
                  </a:ext>
                </a:extLst>
              </a:tr>
            </a:tbl>
          </a:graphicData>
        </a:graphic>
      </p:graphicFrame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B507E480-B317-4B6C-8599-F952D64809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738766"/>
              </p:ext>
            </p:extLst>
          </p:nvPr>
        </p:nvGraphicFramePr>
        <p:xfrm>
          <a:off x="6312916" y="1636675"/>
          <a:ext cx="5452184" cy="5259208"/>
        </p:xfrm>
        <a:graphic>
          <a:graphicData uri="http://schemas.openxmlformats.org/drawingml/2006/table">
            <a:tbl>
              <a:tblPr/>
              <a:tblGrid>
                <a:gridCol w="4377365">
                  <a:extLst>
                    <a:ext uri="{9D8B030D-6E8A-4147-A177-3AD203B41FA5}">
                      <a16:colId xmlns:a16="http://schemas.microsoft.com/office/drawing/2014/main" val="2507250948"/>
                    </a:ext>
                  </a:extLst>
                </a:gridCol>
                <a:gridCol w="1074819">
                  <a:extLst>
                    <a:ext uri="{9D8B030D-6E8A-4147-A177-3AD203B41FA5}">
                      <a16:colId xmlns:a16="http://schemas.microsoft.com/office/drawing/2014/main" val="2371057206"/>
                    </a:ext>
                  </a:extLst>
                </a:gridCol>
              </a:tblGrid>
              <a:tr h="1697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Сфера деятельности, наименование вида экономической деятельности</a:t>
                      </a:r>
                    </a:p>
                  </a:txBody>
                  <a:tcPr marL="7353" marR="7353" marT="12096" marB="12096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Код </a:t>
                      </a:r>
                      <a:r>
                        <a:rPr lang="ru-RU" sz="1000" u="none" strike="noStrike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ОКВЭД 2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6464125"/>
                  </a:ext>
                </a:extLst>
              </a:tr>
              <a:tr h="6074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5. Гостиничный бизнес</a:t>
                      </a:r>
                    </a:p>
                  </a:txBody>
                  <a:tcPr marL="7353" marR="7353" marT="12096" marB="12096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8959023"/>
                  </a:ext>
                </a:extLst>
              </a:tr>
              <a:tr h="60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по предоставлению мест для временного проживания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2"/>
                        </a:rPr>
                        <a:t>55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6685184"/>
                  </a:ext>
                </a:extLst>
              </a:tr>
              <a:tr h="6074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 Общественное питание</a:t>
                      </a:r>
                    </a:p>
                  </a:txBody>
                  <a:tcPr marL="7353" marR="7353" marT="12096" marB="120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52318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по предоставлению продуктов питания и напитков</a:t>
                      </a:r>
                    </a:p>
                  </a:txBody>
                  <a:tcPr marL="7353" marR="7353" marT="12096" marB="120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3"/>
                        </a:rPr>
                        <a:t>56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1048307"/>
                  </a:ext>
                </a:extLst>
              </a:tr>
              <a:tr h="9729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 Деятельность организаций дополнительного образования, негосударственных образовательных учреждений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4413035"/>
                  </a:ext>
                </a:extLst>
              </a:tr>
              <a:tr h="60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 дополнительное детей и взрослых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4"/>
                        </a:rPr>
                        <a:t>85.41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9420667"/>
                  </a:ext>
                </a:extLst>
              </a:tr>
              <a:tr h="60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 услуг по дневному уходу за детьми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5"/>
                        </a:rPr>
                        <a:t>88.91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6300041"/>
                  </a:ext>
                </a:extLst>
              </a:tr>
              <a:tr h="6074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8. Деятельность по организации конференций и выставок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892815"/>
                  </a:ext>
                </a:extLst>
              </a:tr>
              <a:tr h="60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по организации конференций и выставок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6"/>
                        </a:rPr>
                        <a:t>82.3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3135911"/>
                  </a:ext>
                </a:extLst>
              </a:tr>
              <a:tr h="9729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9. Деятельность по предоставлению бытовых услуг населению (ремонт, стирка, химчистка, услуги парикмахерских и салонов красоты)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9492254"/>
                  </a:ext>
                </a:extLst>
              </a:tr>
              <a:tr h="97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Ремонт компьютеров, предметов личного потребления и хозяйственно-бытового назначения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7"/>
                        </a:rPr>
                        <a:t>95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614716"/>
                  </a:ext>
                </a:extLst>
              </a:tr>
              <a:tr h="60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Стирка и химическая чистка текстильных и меховых изделий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8"/>
                        </a:rPr>
                        <a:t>96.01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0896063"/>
                  </a:ext>
                </a:extLst>
              </a:tr>
              <a:tr h="60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 услуг парикмахерскими и салонами красоты</a:t>
                      </a:r>
                    </a:p>
                  </a:txBody>
                  <a:tcPr marL="7353" marR="7353" marT="12096" marB="120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9"/>
                        </a:rPr>
                        <a:t>96.02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3448137"/>
                  </a:ext>
                </a:extLst>
              </a:tr>
              <a:tr h="6074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 Деятельность в области здравоохранения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068091"/>
                  </a:ext>
                </a:extLst>
              </a:tr>
              <a:tr h="6074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(введен </a:t>
                      </a: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0"/>
                        </a:rPr>
                        <a:t>Постановлением</a:t>
                      </a: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Правительства РФ от 10.04.2020 N 479)</a:t>
                      </a:r>
                    </a:p>
                  </a:txBody>
                  <a:tcPr marL="7353" marR="7353" marT="12096" marB="120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3443519"/>
                  </a:ext>
                </a:extLst>
              </a:tr>
              <a:tr h="60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Стоматологическая практика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1"/>
                        </a:rPr>
                        <a:t>86.23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7724308"/>
                  </a:ext>
                </a:extLst>
              </a:tr>
              <a:tr h="6074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11. Розничная торговля непродовольственными товарами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7478149"/>
                  </a:ext>
                </a:extLst>
              </a:tr>
              <a:tr h="6074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(введен </a:t>
                      </a: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2"/>
                        </a:rPr>
                        <a:t>Постановлением</a:t>
                      </a: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Правительства РФ от 18.04.2020 N 540)</a:t>
                      </a:r>
                    </a:p>
                  </a:txBody>
                  <a:tcPr marL="7353" marR="7353" marT="12096" marB="120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682203"/>
                  </a:ext>
                </a:extLst>
              </a:tr>
              <a:tr h="97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розничная легковыми автомобилями и легкими автотранспортными средствами в специализированных магазинах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3"/>
                        </a:rPr>
                        <a:t>45.11.2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0129522"/>
                  </a:ext>
                </a:extLst>
              </a:tr>
              <a:tr h="3725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розничная легковыми автомобилями и легкими автотранспортными средствами прочая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4"/>
                        </a:rPr>
                        <a:t>45.11.3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16989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9963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1953"/>
            <a:ext cx="12192000" cy="1003063"/>
          </a:xfrm>
          <a:prstGeom prst="rect">
            <a:avLst/>
          </a:prstGeom>
          <a:solidFill>
            <a:srgbClr val="DC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111440">
              <a:defRPr/>
            </a:pPr>
            <a:endParaRPr lang="ru-RU" b="1" kern="0" dirty="0">
              <a:latin typeface="Century Gothic" panose="020B0502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6901" y="276395"/>
            <a:ext cx="11338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800">
                <a:latin typeface="Century Gothic" panose="020B0502020202020204" pitchFamily="34" charset="0"/>
              </a:defRPr>
            </a:lvl1pPr>
          </a:lstStyle>
          <a:p>
            <a:r>
              <a:rPr lang="ru-RU" sz="2000" b="1" dirty="0">
                <a:solidFill>
                  <a:srgbClr val="002060"/>
                </a:solidFill>
              </a:rPr>
              <a:t>Перечень пострадавших отраслей по ПП 434 (2)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53FC13-F859-4D48-81BB-427EADCD200F}"/>
              </a:ext>
            </a:extLst>
          </p:cNvPr>
          <p:cNvSpPr txBox="1"/>
          <p:nvPr/>
        </p:nvSpPr>
        <p:spPr>
          <a:xfrm>
            <a:off x="426901" y="1158241"/>
            <a:ext cx="115212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100" dirty="0">
                <a:solidFill>
                  <a:srgbClr val="002060"/>
                </a:solidFill>
                <a:latin typeface="Century Gothic" panose="020B0502020202020204" pitchFamily="34" charset="0"/>
              </a:rPr>
              <a:t>ПЕРЕЧЕНЬ ОТРАСЛЕЙ РОССИЙСКОЙ ЭКОНОМИКИ, В НАИБОЛЬШЕЙ СТЕПЕНИ ПОСТРАДАВШИХ В УСЛОВИЯХ УХУДШЕНИЯ СИТУАЦИИ В РЕЗУЛЬТАТЕ РАСПРОСТРАНЕНИЯ НОВОЙ КОРОНАВИРУСНОЙ ИНФЕКЦИИ  (в ред. Постановлений Правительства РФ от 10.04.2020 N 479, от 18.04.2020 N 540, от 12.05.2020 N 657)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BE62D8E9-12B0-4C6E-8197-FAFA98E5ED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968356"/>
              </p:ext>
            </p:extLst>
          </p:nvPr>
        </p:nvGraphicFramePr>
        <p:xfrm>
          <a:off x="426901" y="1746259"/>
          <a:ext cx="5394490" cy="4952976"/>
        </p:xfrm>
        <a:graphic>
          <a:graphicData uri="http://schemas.openxmlformats.org/drawingml/2006/table">
            <a:tbl>
              <a:tblPr/>
              <a:tblGrid>
                <a:gridCol w="4349494">
                  <a:extLst>
                    <a:ext uri="{9D8B030D-6E8A-4147-A177-3AD203B41FA5}">
                      <a16:colId xmlns:a16="http://schemas.microsoft.com/office/drawing/2014/main" val="3376773950"/>
                    </a:ext>
                  </a:extLst>
                </a:gridCol>
                <a:gridCol w="1044996">
                  <a:extLst>
                    <a:ext uri="{9D8B030D-6E8A-4147-A177-3AD203B41FA5}">
                      <a16:colId xmlns:a16="http://schemas.microsoft.com/office/drawing/2014/main" val="1645649590"/>
                    </a:ext>
                  </a:extLst>
                </a:gridCol>
              </a:tblGrid>
              <a:tr h="97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Сфера деятельности, наименование вида экономической деятельности</a:t>
                      </a:r>
                    </a:p>
                  </a:txBody>
                  <a:tcPr marL="7353" marR="7353" marT="12096" marB="12096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Код </a:t>
                      </a:r>
                      <a:r>
                        <a:rPr lang="ru-RU" sz="1000" u="none" strike="noStrike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ОКВЭД 2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6066262"/>
                  </a:ext>
                </a:extLst>
              </a:tr>
              <a:tr h="97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розничная прочими автотранспортными средствами, кроме пассажирских, в специализированных магазинах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45.19.2</a:t>
                      </a:r>
                      <a:endParaRPr lang="ru-RU" sz="100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3487378"/>
                  </a:ext>
                </a:extLst>
              </a:tr>
              <a:tr h="97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розничная прочими автотранспортными средствами, кроме пассажирских, прочая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45.19.3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4494767"/>
                  </a:ext>
                </a:extLst>
              </a:tr>
              <a:tr h="97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розничная автомобильными деталями, узлами и принадлежностями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45.32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1167235"/>
                  </a:ext>
                </a:extLst>
              </a:tr>
              <a:tr h="97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розничная мотоциклами, их деталями, составными частями и принадлежностями в специализированных магазинах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45.40.2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11613036"/>
                  </a:ext>
                </a:extLst>
              </a:tr>
              <a:tr h="97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розничная мотоциклами, их деталями, узлами и принадлежностями прочая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45.40.3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0173604"/>
                  </a:ext>
                </a:extLst>
              </a:tr>
              <a:tr h="60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розничная прочая в неспециализированных магазинах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8"/>
                        </a:rPr>
                        <a:t>47.19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0620020"/>
                  </a:ext>
                </a:extLst>
              </a:tr>
              <a:tr h="60742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 ред. </a:t>
                      </a: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9"/>
                        </a:rPr>
                        <a:t>Постановления</a:t>
                      </a: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Правительства РФ от 12.05.2020 N 657)</a:t>
                      </a:r>
                    </a:p>
                  </a:txBody>
                  <a:tcPr marL="7353" marR="7353" marT="12096" marB="120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3895155"/>
                  </a:ext>
                </a:extLst>
              </a:tr>
              <a:tr h="97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розничная информационным и коммуникационным оборудованием в специализированных магазинах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0"/>
                        </a:rPr>
                        <a:t>47.4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3865521"/>
                  </a:ext>
                </a:extLst>
              </a:tr>
              <a:tr h="97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розничная прочими бытовыми изделиями в специализированных магазинах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47.5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9998688"/>
                  </a:ext>
                </a:extLst>
              </a:tr>
              <a:tr h="97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розничная товарами культурно-развлекательного назначения в специализированных магазинах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2"/>
                        </a:rPr>
                        <a:t>47.6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1920245"/>
                  </a:ext>
                </a:extLst>
              </a:tr>
              <a:tr h="97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розничная прочими товарами в специализированных магазинах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3"/>
                        </a:rPr>
                        <a:t>47.7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8550730"/>
                  </a:ext>
                </a:extLst>
              </a:tr>
              <a:tr h="97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розничная в нестационарных торговых объектах и на рынках текстилем, одеждой и обувью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4"/>
                        </a:rPr>
                        <a:t>47.82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335027"/>
                  </a:ext>
                </a:extLst>
              </a:tr>
              <a:tr h="97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Торговля розничная в нестационарных торговых объектах и на рынках прочими товарами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5"/>
                        </a:rPr>
                        <a:t>47.89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930124"/>
                  </a:ext>
                </a:extLst>
              </a:tr>
              <a:tr h="60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по осуществлению торговли через автоматы</a:t>
                      </a: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6"/>
                        </a:rPr>
                        <a:t>47.99.2</a:t>
                      </a:r>
                      <a:endParaRPr lang="ru-RU" sz="1000" dirty="0"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353" marR="7353" marT="12096" marB="1209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5735325"/>
                  </a:ext>
                </a:extLst>
              </a:tr>
              <a:tr h="60742"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(введено </a:t>
                      </a:r>
                      <a:r>
                        <a:rPr lang="ru-RU" sz="1000" u="none" strike="noStrike" dirty="0">
                          <a:solidFill>
                            <a:srgbClr val="0000FF"/>
                          </a:solidFill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7"/>
                        </a:rPr>
                        <a:t>Постановлением</a:t>
                      </a:r>
                      <a:r>
                        <a:rPr lang="ru-RU" sz="10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Правительства РФ от 12.05.2020 N 657)</a:t>
                      </a:r>
                    </a:p>
                  </a:txBody>
                  <a:tcPr marL="7353" marR="7353" marT="12096" marB="1209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02363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4387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1953"/>
            <a:ext cx="12192000" cy="1003063"/>
          </a:xfrm>
          <a:prstGeom prst="rect">
            <a:avLst/>
          </a:prstGeom>
          <a:solidFill>
            <a:srgbClr val="DCFF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111440">
              <a:defRPr/>
            </a:pPr>
            <a:endParaRPr lang="ru-RU" b="1" kern="0" dirty="0">
              <a:latin typeface="Century Gothic" panose="020B0502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6901" y="276395"/>
            <a:ext cx="113381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800">
                <a:latin typeface="Century Gothic" panose="020B0502020202020204" pitchFamily="34" charset="0"/>
              </a:defRPr>
            </a:lvl1pPr>
          </a:lstStyle>
          <a:p>
            <a:r>
              <a:rPr lang="ru-RU" sz="2000" b="1" dirty="0">
                <a:solidFill>
                  <a:srgbClr val="002060"/>
                </a:solidFill>
              </a:rPr>
              <a:t>Перечень отраслей, требующих поддержки по ПП 696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53FC13-F859-4D48-81BB-427EADCD200F}"/>
              </a:ext>
            </a:extLst>
          </p:cNvPr>
          <p:cNvSpPr txBox="1"/>
          <p:nvPr/>
        </p:nvSpPr>
        <p:spPr>
          <a:xfrm>
            <a:off x="0" y="1017218"/>
            <a:ext cx="1152125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00" dirty="0">
                <a:solidFill>
                  <a:srgbClr val="002060"/>
                </a:solidFill>
                <a:latin typeface="Century Gothic" panose="020B0502020202020204" pitchFamily="34" charset="0"/>
              </a:rPr>
              <a:t>Перечень отраслей российской экономики,  требующих поддержки для возобновления деятельности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354FEC4-A517-4041-B026-A1A73A595F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744630"/>
              </p:ext>
            </p:extLst>
          </p:nvPr>
        </p:nvGraphicFramePr>
        <p:xfrm>
          <a:off x="563880" y="1325714"/>
          <a:ext cx="5956300" cy="3817823"/>
        </p:xfrm>
        <a:graphic>
          <a:graphicData uri="http://schemas.openxmlformats.org/drawingml/2006/table">
            <a:tbl>
              <a:tblPr/>
              <a:tblGrid>
                <a:gridCol w="4533900">
                  <a:extLst>
                    <a:ext uri="{9D8B030D-6E8A-4147-A177-3AD203B41FA5}">
                      <a16:colId xmlns:a16="http://schemas.microsoft.com/office/drawing/2014/main" val="412427316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1301465320"/>
                    </a:ext>
                  </a:extLst>
                </a:gridCol>
              </a:tblGrid>
              <a:tr h="2284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Сфера деятельности, наименование вида экономической деятельности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Код ОКВЭД 2</a:t>
                      </a:r>
                      <a:endParaRPr lang="ru-RU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0546972"/>
                  </a:ext>
                </a:extLst>
              </a:tr>
              <a:tr h="3595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одежды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3826630"/>
                  </a:ext>
                </a:extLst>
              </a:tr>
              <a:tr h="228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мебели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2067257"/>
                  </a:ext>
                </a:extLst>
              </a:tr>
              <a:tr h="228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текстильных изделий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660785"/>
                  </a:ext>
                </a:extLst>
              </a:tr>
              <a:tr h="4568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Издание книг, периодических публикаций и другие виды издательской деятельности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58.1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574352"/>
                  </a:ext>
                </a:extLst>
              </a:tr>
              <a:tr h="228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кожи и изделий из кожи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4380351"/>
                  </a:ext>
                </a:extLst>
              </a:tr>
              <a:tr h="228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парфюмерных и косметических средств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20.42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0131206"/>
                  </a:ext>
                </a:extLst>
              </a:tr>
              <a:tr h="228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бытовых электрических приборов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27.51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1443722"/>
                  </a:ext>
                </a:extLst>
              </a:tr>
              <a:tr h="228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бытовой электроники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26.4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516926"/>
                  </a:ext>
                </a:extLst>
              </a:tr>
              <a:tr h="228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металлических изделий для ванных комнат и кухни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25.99.1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3320155"/>
                  </a:ext>
                </a:extLst>
              </a:tr>
              <a:tr h="228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игр и игрушек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32.4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6912718"/>
                  </a:ext>
                </a:extLst>
              </a:tr>
              <a:tr h="228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спортивных товаров</a:t>
                      </a:r>
                      <a:endParaRPr lang="ru-RU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32.3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82218407"/>
                  </a:ext>
                </a:extLst>
              </a:tr>
              <a:tr h="228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хозяйственных и декоративных керамических изделий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23.41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7166941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8B12B80-1736-48E9-B933-A2FB2FF72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37829"/>
              </p:ext>
            </p:extLst>
          </p:nvPr>
        </p:nvGraphicFramePr>
        <p:xfrm>
          <a:off x="6705600" y="1325714"/>
          <a:ext cx="5269066" cy="5479796"/>
        </p:xfrm>
        <a:graphic>
          <a:graphicData uri="http://schemas.openxmlformats.org/drawingml/2006/table">
            <a:tbl>
              <a:tblPr/>
              <a:tblGrid>
                <a:gridCol w="4010782">
                  <a:extLst>
                    <a:ext uri="{9D8B030D-6E8A-4147-A177-3AD203B41FA5}">
                      <a16:colId xmlns:a16="http://schemas.microsoft.com/office/drawing/2014/main" val="3713733836"/>
                    </a:ext>
                  </a:extLst>
                </a:gridCol>
                <a:gridCol w="1258284">
                  <a:extLst>
                    <a:ext uri="{9D8B030D-6E8A-4147-A177-3AD203B41FA5}">
                      <a16:colId xmlns:a16="http://schemas.microsoft.com/office/drawing/2014/main" val="21783406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часов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26.52</a:t>
                      </a:r>
                      <a:endParaRPr lang="ru-RU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9396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бытовых неэлектрических приборов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27.52</a:t>
                      </a:r>
                      <a:endParaRPr lang="ru-RU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24937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фурнитуры из недрагоценных металлов для одежды, обуви, кожгалантереи и прочих изделий, в том числе крючков, пряжек, застежек, петелек, колечек, трубчатых и раздвоенных заклепок и др.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25.99.25</a:t>
                      </a:r>
                      <a:endParaRPr lang="ru-RU" sz="120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82300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статуэток, рам для фотографий, картин, зеркал и прочих декоративных изделий из недрагоценных металлов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25.99.24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45136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велосипедов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30.92.1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73552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зонтов, тростей, пуговиц, кнопок, застежек-молний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32.99.3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777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Изготовление готовых металлических изделий хозяйственного назначения по индивидуальному заказу населения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25.99.3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44757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предметов одежды и аксессуаров для нее, включая перчатки, из пластмасс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22.29.1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50539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инвалидных колясок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30.92.2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33128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изделий для праздников, карнавалов или прочих изделий для увеселения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32.99.6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75655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предметов одежды и ее аксессуаров из вулканизированной резины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22.19.6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87754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детских колясок и их частей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30.92.4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26660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столовой и кухонной посуды из стекла или хрусталя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23.13.3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41682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украшений для интерьера и аналогичных изделий из стекла или хрусталя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Century Gothic" panose="020B0502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23.13.5</a:t>
                      </a:r>
                      <a:endParaRPr lang="ru-RU" sz="1200" dirty="0">
                        <a:effectLst/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5487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49502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20458</TotalTime>
  <Words>1276</Words>
  <Application>Microsoft Office PowerPoint</Application>
  <PresentationFormat>Широкоэкранный</PresentationFormat>
  <Paragraphs>217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Times New Roman</vt:lpstr>
      <vt:lpstr>Тема Office</vt:lpstr>
      <vt:lpstr>КРЕДИТ ПОД 2% (в рамках Постановления Правительства №696)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ПАО Сбербанк России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Полякова Жанна Евгеньевна</dc:creator>
  <cp:lastModifiedBy>Заботкина Юлия Сергеевна</cp:lastModifiedBy>
  <cp:revision>914</cp:revision>
  <cp:lastPrinted>2020-03-03T12:00:58Z</cp:lastPrinted>
  <dcterms:created xsi:type="dcterms:W3CDTF">2019-04-22T14:31:01Z</dcterms:created>
  <dcterms:modified xsi:type="dcterms:W3CDTF">2020-06-03T07:27:30Z</dcterms:modified>
</cp:coreProperties>
</file>